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32E2C-1AC5-4508-B85D-0213DB19F6DE}" type="datetimeFigureOut">
              <a:rPr lang="en-US" smtClean="0"/>
              <a:t>3/2/2018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E797E-0698-426D-A181-A35BCA02F220}" type="slidenum">
              <a:rPr lang="en-US" smtClean="0"/>
              <a:t>‹#›</a:t>
            </a:fld>
            <a:endParaRPr lang="en-US"/>
          </a:p>
        </p:txBody>
      </p:sp>
    </p:spTree>
    <p:extLst>
      <p:ext uri="{BB962C8B-B14F-4D97-AF65-F5344CB8AC3E}">
        <p14:creationId xmlns:p14="http://schemas.microsoft.com/office/powerpoint/2010/main" val="3225324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4E797E-0698-426D-A181-A35BCA02F220}" type="slidenum">
              <a:rPr lang="en-US" smtClean="0"/>
              <a:t>3</a:t>
            </a:fld>
            <a:endParaRPr lang="en-US"/>
          </a:p>
        </p:txBody>
      </p:sp>
    </p:spTree>
    <p:extLst>
      <p:ext uri="{BB962C8B-B14F-4D97-AF65-F5344CB8AC3E}">
        <p14:creationId xmlns:p14="http://schemas.microsoft.com/office/powerpoint/2010/main" val="119851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3/2/2018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3/2/2018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Science Interview:</a:t>
            </a:r>
            <a:br>
              <a:rPr lang="en-US" dirty="0" smtClean="0"/>
            </a:br>
            <a:r>
              <a:rPr lang="en-US" sz="2400" dirty="0" smtClean="0"/>
              <a:t>Bart Watson,</a:t>
            </a:r>
            <a:br>
              <a:rPr lang="en-US" sz="2400" dirty="0" smtClean="0"/>
            </a:br>
            <a:r>
              <a:rPr lang="en-US" sz="2400" dirty="0" smtClean="0"/>
              <a:t>Chief Economist, The Brewers Association</a:t>
            </a:r>
            <a:endParaRPr lang="en-US" sz="2400" dirty="0"/>
          </a:p>
        </p:txBody>
      </p:sp>
      <p:sp>
        <p:nvSpPr>
          <p:cNvPr id="3" name="Subtitle 2"/>
          <p:cNvSpPr>
            <a:spLocks noGrp="1"/>
          </p:cNvSpPr>
          <p:nvPr>
            <p:ph type="subTitle" idx="1"/>
          </p:nvPr>
        </p:nvSpPr>
        <p:spPr>
          <a:xfrm>
            <a:off x="1751012" y="4901514"/>
            <a:ext cx="8676222" cy="889686"/>
          </a:xfrm>
        </p:spPr>
        <p:txBody>
          <a:bodyPr/>
          <a:lstStyle/>
          <a:p>
            <a:r>
              <a:rPr lang="en-US" dirty="0" smtClean="0"/>
              <a:t>Interview By: Spencer Swartz</a:t>
            </a:r>
            <a:r>
              <a:rPr lang="en-US" dirty="0" smtClean="0"/>
              <a:t>,</a:t>
            </a:r>
          </a:p>
          <a:p>
            <a:r>
              <a:rPr lang="en-US" dirty="0" smtClean="0"/>
              <a:t>MSDS Candidate, University of Wisconsin – La Crosse</a:t>
            </a:r>
          </a:p>
        </p:txBody>
      </p:sp>
    </p:spTree>
    <p:extLst>
      <p:ext uri="{BB962C8B-B14F-4D97-AF65-F5344CB8AC3E}">
        <p14:creationId xmlns:p14="http://schemas.microsoft.com/office/powerpoint/2010/main" val="2169836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005016"/>
          </a:xfrm>
        </p:spPr>
        <p:txBody>
          <a:bodyPr/>
          <a:lstStyle/>
          <a:p>
            <a:r>
              <a:rPr lang="en-US" dirty="0" smtClean="0"/>
              <a:t>Appendix – A</a:t>
            </a:r>
            <a:br>
              <a:rPr lang="en-US" dirty="0" smtClean="0"/>
            </a:br>
            <a:r>
              <a:rPr lang="en-US" sz="2400" dirty="0" smtClean="0"/>
              <a:t>Questions Asked</a:t>
            </a:r>
            <a:endParaRPr lang="en-US" dirty="0"/>
          </a:p>
        </p:txBody>
      </p:sp>
      <p:sp>
        <p:nvSpPr>
          <p:cNvPr id="4" name="TextBox 3"/>
          <p:cNvSpPr txBox="1"/>
          <p:nvPr/>
        </p:nvSpPr>
        <p:spPr>
          <a:xfrm>
            <a:off x="140043" y="1688758"/>
            <a:ext cx="5954369" cy="5047536"/>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Given that your background is somewhat a non-typical path to Data Science (coming mainly from an Economics skill set) what drew you to the field of data science and telling the story your economic insights with </a:t>
            </a:r>
            <a:r>
              <a:rPr lang="en-US" sz="1400" dirty="0" smtClean="0"/>
              <a:t>data?</a:t>
            </a:r>
            <a:endParaRPr lang="en-US" sz="1400" dirty="0"/>
          </a:p>
          <a:p>
            <a:pPr marL="285750" lvl="0" indent="-285750">
              <a:buFont typeface="Arial" panose="020B0604020202020204" pitchFamily="34" charset="0"/>
              <a:buChar char="•"/>
            </a:pPr>
            <a:r>
              <a:rPr lang="en-US" sz="1400" dirty="0" smtClean="0"/>
              <a:t>You </a:t>
            </a:r>
            <a:r>
              <a:rPr lang="en-US" sz="1400" dirty="0"/>
              <a:t>have a lot of interesting data related blog posts on BA’s website. Are these articles a good representation of your day to day work at BA? What other activities do you partake in? Would you say they also have a relation to Data Science</a:t>
            </a:r>
            <a:r>
              <a:rPr lang="en-US" sz="1400" dirty="0" smtClean="0"/>
              <a:t>?</a:t>
            </a:r>
          </a:p>
          <a:p>
            <a:pPr marL="285750" lvl="0" indent="-285750">
              <a:buFont typeface="Arial" panose="020B0604020202020204" pitchFamily="34" charset="0"/>
              <a:buChar char="•"/>
            </a:pPr>
            <a:r>
              <a:rPr lang="en-US" sz="1400" dirty="0" smtClean="0"/>
              <a:t>(</a:t>
            </a:r>
            <a:r>
              <a:rPr lang="en-US" sz="1400" dirty="0"/>
              <a:t>Related to the above) How do you approach a data science project like the ones represent within your BA blog? Do you consider questions your members submit, or BA has determined </a:t>
            </a:r>
            <a:r>
              <a:rPr lang="en-US" sz="1400" dirty="0" smtClean="0"/>
              <a:t>relevant?</a:t>
            </a:r>
          </a:p>
          <a:p>
            <a:pPr marL="285750" lvl="0" indent="-285750">
              <a:buFont typeface="Arial" panose="020B0604020202020204" pitchFamily="34" charset="0"/>
              <a:buChar char="•"/>
            </a:pPr>
            <a:r>
              <a:rPr lang="en-US" sz="1400" dirty="0" smtClean="0"/>
              <a:t>Being </a:t>
            </a:r>
            <a:r>
              <a:rPr lang="en-US" sz="1400" dirty="0"/>
              <a:t>a part of a mission driven non-profit organization, do you think there are district use cases for data and analysis that are not seen as necessary in a more traditional for-profit </a:t>
            </a:r>
            <a:r>
              <a:rPr lang="en-US" sz="1400" dirty="0" smtClean="0"/>
              <a:t>organization?</a:t>
            </a:r>
          </a:p>
          <a:p>
            <a:pPr marL="285750" lvl="0" indent="-285750">
              <a:buFont typeface="Arial" panose="020B0604020202020204" pitchFamily="34" charset="0"/>
              <a:buChar char="•"/>
            </a:pPr>
            <a:r>
              <a:rPr lang="en-US" sz="1400" dirty="0" smtClean="0"/>
              <a:t>What </a:t>
            </a:r>
            <a:r>
              <a:rPr lang="en-US" sz="1400" dirty="0"/>
              <a:t>skills have been important for you to be successful in your field, and what aspects do you think fit will within data </a:t>
            </a:r>
            <a:r>
              <a:rPr lang="en-US" sz="1400" dirty="0" smtClean="0"/>
              <a:t>science?</a:t>
            </a:r>
          </a:p>
          <a:p>
            <a:pPr marL="285750" indent="-285750">
              <a:buFont typeface="Arial" panose="020B0604020202020204" pitchFamily="34" charset="0"/>
              <a:buChar char="•"/>
            </a:pPr>
            <a:r>
              <a:rPr lang="en-US" sz="1400" dirty="0"/>
              <a:t>As mentioned earlier, your position is likely not what most people initially think of when they think of Data Science, given your unique point of view, what forces (people, ideas, or otherwise) influenced you to pursue a career in Economics and somewhat unintentionally the field of data science</a:t>
            </a:r>
            <a:r>
              <a:rPr lang="en-US" sz="1400" dirty="0" smtClean="0"/>
              <a:t>?</a:t>
            </a:r>
            <a:endParaRPr lang="en-US" sz="1400" dirty="0"/>
          </a:p>
        </p:txBody>
      </p:sp>
      <p:sp>
        <p:nvSpPr>
          <p:cNvPr id="5" name="TextBox 4"/>
          <p:cNvSpPr txBox="1"/>
          <p:nvPr/>
        </p:nvSpPr>
        <p:spPr>
          <a:xfrm>
            <a:off x="6094412" y="1614616"/>
            <a:ext cx="5986897" cy="4832092"/>
          </a:xfrm>
          <a:prstGeom prst="rect">
            <a:avLst/>
          </a:prstGeom>
          <a:noFill/>
        </p:spPr>
        <p:txBody>
          <a:bodyPr wrap="square" rtlCol="0">
            <a:spAutoFit/>
          </a:bodyPr>
          <a:lstStyle/>
          <a:p>
            <a:pPr marL="285750" lvl="0" indent="-285750">
              <a:buFont typeface="Arial" panose="020B0604020202020204" pitchFamily="34" charset="0"/>
              <a:buChar char="•"/>
            </a:pPr>
            <a:r>
              <a:rPr lang="en-US" sz="1400" dirty="0" smtClean="0"/>
              <a:t>You </a:t>
            </a:r>
            <a:r>
              <a:rPr lang="en-US" sz="1400" dirty="0"/>
              <a:t>have mentioned in conversations before that some of your data comes from surveys competed by you members, Is this the sole source of data you use? How do you prepare and gather this information and other data points relevant to a project you are working on?</a:t>
            </a:r>
          </a:p>
          <a:p>
            <a:pPr marL="285750" lvl="0" indent="-285750">
              <a:buFont typeface="Arial" panose="020B0604020202020204" pitchFamily="34" charset="0"/>
              <a:buChar char="•"/>
            </a:pPr>
            <a:r>
              <a:rPr lang="en-US" sz="1400" dirty="0"/>
              <a:t>Data Science takes a lot of knowledge in areas like statistics, math and STEM related domains, but what many don’t realize is that communications is very important to the field as well. How important has communication been for you to be able to share your findings skills in your career field?</a:t>
            </a:r>
          </a:p>
          <a:p>
            <a:pPr marL="285750" lvl="0" indent="-285750">
              <a:buFont typeface="Arial" panose="020B0604020202020204" pitchFamily="34" charset="0"/>
              <a:buChar char="•"/>
            </a:pPr>
            <a:r>
              <a:rPr lang="en-US" sz="1400" dirty="0"/>
              <a:t>At times it can be difficult to get buy in for data science related projects, have you ever ran in to a similar situation? If so, what's steps did you take to create buy with your leadership to get a project started?</a:t>
            </a:r>
          </a:p>
          <a:p>
            <a:pPr marL="285750" lvl="0" indent="-285750">
              <a:buFont typeface="Arial" panose="020B0604020202020204" pitchFamily="34" charset="0"/>
              <a:buChar char="•"/>
            </a:pPr>
            <a:r>
              <a:rPr lang="en-US" sz="1400" dirty="0"/>
              <a:t>What are some of the emerging trends currently taking place in the field of data science and is connections to Economics?</a:t>
            </a:r>
          </a:p>
          <a:p>
            <a:pPr marL="285750" lvl="0" indent="-285750">
              <a:buFont typeface="Arial" panose="020B0604020202020204" pitchFamily="34" charset="0"/>
              <a:buChar char="•"/>
            </a:pPr>
            <a:r>
              <a:rPr lang="en-US" sz="1400" dirty="0"/>
              <a:t>Do you have any advice as to ways you stay up today within you field while being a contributor to company? In what ways do you try to balance your career with continuous learning?</a:t>
            </a:r>
          </a:p>
          <a:p>
            <a:pPr marL="285750" lvl="0" indent="-285750">
              <a:buFont typeface="Arial" panose="020B0604020202020204" pitchFamily="34" charset="0"/>
              <a:buChar char="•"/>
            </a:pPr>
            <a:r>
              <a:rPr lang="en-US" sz="1400" dirty="0"/>
              <a:t>What advice would you pass along to someone looking to have a successful career in the field of data science?</a:t>
            </a:r>
          </a:p>
          <a:p>
            <a:endParaRPr lang="en-US" sz="1400" dirty="0"/>
          </a:p>
        </p:txBody>
      </p:sp>
    </p:spTree>
    <p:extLst>
      <p:ext uri="{BB962C8B-B14F-4D97-AF65-F5344CB8AC3E}">
        <p14:creationId xmlns:p14="http://schemas.microsoft.com/office/powerpoint/2010/main" val="318668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B</a:t>
            </a:r>
            <a:br>
              <a:rPr lang="en-US" dirty="0" smtClean="0"/>
            </a:br>
            <a:r>
              <a:rPr lang="en-US" sz="2400" dirty="0" smtClean="0"/>
              <a:t>Interview recording</a:t>
            </a:r>
            <a:endParaRPr lang="en-US" sz="2400" dirty="0"/>
          </a:p>
        </p:txBody>
      </p:sp>
      <p:pic>
        <p:nvPicPr>
          <p:cNvPr id="4" name="Interview_With_Bart_mp3">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5789613" y="3924300"/>
            <a:ext cx="609600" cy="609600"/>
          </a:xfrm>
        </p:spPr>
      </p:pic>
    </p:spTree>
    <p:extLst>
      <p:ext uri="{BB962C8B-B14F-4D97-AF65-F5344CB8AC3E}">
        <p14:creationId xmlns:p14="http://schemas.microsoft.com/office/powerpoint/2010/main" val="21652418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44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7791572" cy="883138"/>
          </a:xfrm>
        </p:spPr>
        <p:txBody>
          <a:bodyPr/>
          <a:lstStyle/>
          <a:p>
            <a:r>
              <a:rPr lang="en-US" dirty="0" smtClean="0"/>
              <a:t>Bart Watson - Background</a:t>
            </a:r>
            <a:endParaRPr lang="en-US" dirty="0"/>
          </a:p>
        </p:txBody>
      </p:sp>
      <p:pic>
        <p:nvPicPr>
          <p:cNvPr id="1026" name="Picture 2" descr="https://s3-us-west-2.amazonaws.com/brewersassoc/wp-content/uploads/2014/05/watson_bar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80866" y="502138"/>
            <a:ext cx="2389554" cy="23895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41413" y="1585783"/>
            <a:ext cx="2874505" cy="1477328"/>
          </a:xfrm>
          <a:prstGeom prst="rect">
            <a:avLst/>
          </a:prstGeom>
          <a:noFill/>
        </p:spPr>
        <p:txBody>
          <a:bodyPr wrap="none" rtlCol="0">
            <a:spAutoFit/>
          </a:bodyPr>
          <a:lstStyle/>
          <a:p>
            <a:r>
              <a:rPr lang="en-US" dirty="0" smtClean="0"/>
              <a:t>Education</a:t>
            </a:r>
          </a:p>
          <a:p>
            <a:pPr marL="285750" indent="-285750">
              <a:buFont typeface="Arial" panose="020B0604020202020204" pitchFamily="34" charset="0"/>
              <a:buChar char="•"/>
            </a:pPr>
            <a:r>
              <a:rPr lang="en-US" dirty="0" smtClean="0"/>
              <a:t>BA, Political Science</a:t>
            </a:r>
          </a:p>
          <a:p>
            <a:pPr marL="742950" lvl="1" indent="-285750">
              <a:buFont typeface="Arial" panose="020B0604020202020204" pitchFamily="34" charset="0"/>
              <a:buChar char="•"/>
            </a:pPr>
            <a:r>
              <a:rPr lang="en-US" dirty="0" smtClean="0"/>
              <a:t>UC Berkeley</a:t>
            </a:r>
          </a:p>
          <a:p>
            <a:pPr marL="285750" indent="-285750">
              <a:buFont typeface="Arial" panose="020B0604020202020204" pitchFamily="34" charset="0"/>
              <a:buChar char="•"/>
            </a:pPr>
            <a:r>
              <a:rPr lang="en-US" dirty="0" smtClean="0"/>
              <a:t>PhD, Political Science</a:t>
            </a:r>
          </a:p>
          <a:p>
            <a:pPr marL="742950" lvl="1" indent="-285750">
              <a:buFont typeface="Arial" panose="020B0604020202020204" pitchFamily="34" charset="0"/>
              <a:buChar char="•"/>
            </a:pPr>
            <a:r>
              <a:rPr lang="en-US" dirty="0" smtClean="0"/>
              <a:t>Stanford </a:t>
            </a:r>
            <a:endParaRPr lang="en-US" dirty="0"/>
          </a:p>
        </p:txBody>
      </p:sp>
      <p:pic>
        <p:nvPicPr>
          <p:cNvPr id="1032"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592" y="1552135"/>
            <a:ext cx="2710815" cy="7723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tanford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907" y="2324447"/>
            <a:ext cx="2762500" cy="12108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09065" y="4112066"/>
            <a:ext cx="5361355" cy="2092881"/>
          </a:xfrm>
          <a:prstGeom prst="rect">
            <a:avLst/>
          </a:prstGeom>
          <a:noFill/>
        </p:spPr>
        <p:txBody>
          <a:bodyPr wrap="square" rtlCol="0">
            <a:spAutoFit/>
          </a:bodyPr>
          <a:lstStyle/>
          <a:p>
            <a:r>
              <a:rPr lang="en-US" dirty="0" smtClean="0"/>
              <a:t>Career</a:t>
            </a:r>
          </a:p>
          <a:p>
            <a:pPr marL="285750" indent="-285750">
              <a:buFont typeface="Arial" panose="020B0604020202020204" pitchFamily="34" charset="0"/>
              <a:buChar char="•"/>
            </a:pPr>
            <a:r>
              <a:rPr lang="en-US" dirty="0" smtClean="0"/>
              <a:t>Lecture – UC Berkeley</a:t>
            </a:r>
          </a:p>
          <a:p>
            <a:pPr marL="742950" lvl="1" indent="-285750">
              <a:buFont typeface="Arial" panose="020B0604020202020204" pitchFamily="34" charset="0"/>
              <a:buChar char="•"/>
            </a:pPr>
            <a:r>
              <a:rPr lang="en-US" sz="1000" dirty="0" smtClean="0"/>
              <a:t>2011-2012</a:t>
            </a:r>
          </a:p>
          <a:p>
            <a:pPr marL="285750" indent="-285750">
              <a:buFont typeface="Arial" panose="020B0604020202020204" pitchFamily="34" charset="0"/>
              <a:buChar char="•"/>
            </a:pPr>
            <a:r>
              <a:rPr lang="en-US" dirty="0" smtClean="0"/>
              <a:t>Associate – The Barthwell Group</a:t>
            </a:r>
          </a:p>
          <a:p>
            <a:pPr marL="742950" lvl="1" indent="-285750">
              <a:buFont typeface="Arial" panose="020B0604020202020204" pitchFamily="34" charset="0"/>
              <a:buChar char="•"/>
            </a:pPr>
            <a:r>
              <a:rPr lang="en-US" sz="1000" dirty="0" smtClean="0"/>
              <a:t>2011-2013</a:t>
            </a:r>
          </a:p>
          <a:p>
            <a:pPr marL="285750" indent="-285750">
              <a:buFont typeface="Arial" panose="020B0604020202020204" pitchFamily="34" charset="0"/>
              <a:buChar char="•"/>
            </a:pPr>
            <a:r>
              <a:rPr lang="en-US" dirty="0" smtClean="0"/>
              <a:t>Visiting Assistant Professor – U of Iowa</a:t>
            </a:r>
          </a:p>
          <a:p>
            <a:pPr marL="742950" lvl="1" indent="-285750">
              <a:buFont typeface="Arial" panose="020B0604020202020204" pitchFamily="34" charset="0"/>
              <a:buChar char="•"/>
            </a:pPr>
            <a:r>
              <a:rPr lang="en-US" sz="1000" dirty="0" smtClean="0"/>
              <a:t>2012-2013</a:t>
            </a:r>
          </a:p>
          <a:p>
            <a:pPr marL="285750" indent="-285750">
              <a:buFont typeface="Arial" panose="020B0604020202020204" pitchFamily="34" charset="0"/>
              <a:buChar char="•"/>
            </a:pPr>
            <a:r>
              <a:rPr lang="en-US" dirty="0" smtClean="0"/>
              <a:t>Chief Economist – The Brewers Association</a:t>
            </a:r>
          </a:p>
          <a:p>
            <a:pPr marL="742950" lvl="1" indent="-285750">
              <a:buFont typeface="Arial" panose="020B0604020202020204" pitchFamily="34" charset="0"/>
              <a:buChar char="•"/>
            </a:pPr>
            <a:r>
              <a:rPr lang="en-US" sz="1000" dirty="0" smtClean="0"/>
              <a:t>2013- Present</a:t>
            </a:r>
            <a:endParaRPr lang="en-US" sz="1000" dirty="0"/>
          </a:p>
        </p:txBody>
      </p:sp>
      <p:pic>
        <p:nvPicPr>
          <p:cNvPr id="11"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31" y="3807167"/>
            <a:ext cx="2710815" cy="772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408385" y="3678973"/>
            <a:ext cx="1885950" cy="1028700"/>
          </a:xfrm>
          <a:prstGeom prst="rect">
            <a:avLst/>
          </a:prstGeom>
        </p:spPr>
      </p:pic>
      <p:pic>
        <p:nvPicPr>
          <p:cNvPr id="1038" name="Picture 14" descr="Image result for university of iow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266" y="5263101"/>
            <a:ext cx="1199547" cy="11012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rewers association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9885" y="5143669"/>
            <a:ext cx="1202951" cy="134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91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515815"/>
          </a:xfrm>
        </p:spPr>
        <p:txBody>
          <a:bodyPr>
            <a:normAutofit fontScale="90000"/>
          </a:bodyPr>
          <a:lstStyle/>
          <a:p>
            <a:r>
              <a:rPr lang="en-US" dirty="0" smtClean="0"/>
              <a:t>The Brewers Association</a:t>
            </a:r>
            <a:endParaRPr lang="en-US" dirty="0"/>
          </a:p>
        </p:txBody>
      </p:sp>
      <p:pic>
        <p:nvPicPr>
          <p:cNvPr id="6" name="Picture 16" descr="Image result for Brewers associati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9049" y="609600"/>
            <a:ext cx="2049131" cy="2282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1413" y="1976734"/>
            <a:ext cx="7987323" cy="923330"/>
          </a:xfrm>
          <a:prstGeom prst="rect">
            <a:avLst/>
          </a:prstGeom>
          <a:noFill/>
        </p:spPr>
        <p:txBody>
          <a:bodyPr wrap="square" rtlCol="0">
            <a:spAutoFit/>
          </a:bodyPr>
          <a:lstStyle/>
          <a:p>
            <a:r>
              <a:rPr lang="en-US" u="sng" dirty="0" smtClean="0"/>
              <a:t>Purpose</a:t>
            </a:r>
          </a:p>
          <a:p>
            <a:r>
              <a:rPr lang="en-US" dirty="0"/>
              <a:t>To promote and protect American craft brewers, their beers and the community of brewing enthusiasts.</a:t>
            </a:r>
          </a:p>
        </p:txBody>
      </p:sp>
      <p:sp>
        <p:nvSpPr>
          <p:cNvPr id="8" name="TextBox 7"/>
          <p:cNvSpPr txBox="1"/>
          <p:nvPr/>
        </p:nvSpPr>
        <p:spPr>
          <a:xfrm>
            <a:off x="1141413" y="3829538"/>
            <a:ext cx="7768125" cy="2308324"/>
          </a:xfrm>
          <a:prstGeom prst="rect">
            <a:avLst/>
          </a:prstGeom>
          <a:noFill/>
        </p:spPr>
        <p:txBody>
          <a:bodyPr wrap="square" rtlCol="0">
            <a:spAutoFit/>
          </a:bodyPr>
          <a:lstStyle/>
          <a:p>
            <a:r>
              <a:rPr lang="en-US" u="sng" dirty="0" smtClean="0"/>
              <a:t>About</a:t>
            </a:r>
          </a:p>
          <a:p>
            <a:r>
              <a:rPr lang="en-US" dirty="0"/>
              <a:t>The Brewers Association is a 501(c)(6) not-for-profit trade association. The association is an organization of brewers, for brewers and by brewers. More than 4,300 U.S. brewery members and 46,000 members of the American Homebrewers Association are joined by members of the allied trade, beer wholesalers, retailers, individuals, other associate members and the Brewers Association staff to make up the Brewers Association.</a:t>
            </a:r>
          </a:p>
        </p:txBody>
      </p:sp>
    </p:spTree>
    <p:extLst>
      <p:ext uri="{BB962C8B-B14F-4D97-AF65-F5344CB8AC3E}">
        <p14:creationId xmlns:p14="http://schemas.microsoft.com/office/powerpoint/2010/main" val="3789620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disposition </a:t>
            </a:r>
            <a:endParaRPr lang="en-US" dirty="0"/>
          </a:p>
        </p:txBody>
      </p:sp>
      <p:sp>
        <p:nvSpPr>
          <p:cNvPr id="4" name="TextBox 3"/>
          <p:cNvSpPr txBox="1"/>
          <p:nvPr/>
        </p:nvSpPr>
        <p:spPr>
          <a:xfrm>
            <a:off x="1029731" y="2644346"/>
            <a:ext cx="482578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Bart has somewhat fallen into the field of Data Science, because of this he has a very unique point of view on the </a:t>
            </a:r>
            <a:r>
              <a:rPr lang="en-US" dirty="0" smtClean="0"/>
              <a:t>subject.</a:t>
            </a:r>
          </a:p>
          <a:p>
            <a:pPr marL="285750" indent="-285750">
              <a:buFont typeface="Arial" panose="020B0604020202020204" pitchFamily="34" charset="0"/>
              <a:buChar char="•"/>
            </a:pPr>
            <a:r>
              <a:rPr lang="en-US" dirty="0" smtClean="0"/>
              <a:t>Although </a:t>
            </a:r>
            <a:r>
              <a:rPr lang="en-US" dirty="0"/>
              <a:t>his path into </a:t>
            </a:r>
            <a:r>
              <a:rPr lang="en-US" dirty="0" smtClean="0"/>
              <a:t>Data is somewhat non-standard (some would say he's an accidental analyst), he realized somewhat early in his career that being able to tell a story with data was an important skill.</a:t>
            </a:r>
            <a:endParaRPr lang="en-US" dirty="0"/>
          </a:p>
          <a:p>
            <a:endParaRPr lang="en-US" dirty="0"/>
          </a:p>
        </p:txBody>
      </p:sp>
      <p:sp>
        <p:nvSpPr>
          <p:cNvPr id="5" name="TextBox 4"/>
          <p:cNvSpPr txBox="1"/>
          <p:nvPr/>
        </p:nvSpPr>
        <p:spPr>
          <a:xfrm>
            <a:off x="6400800" y="2578443"/>
            <a:ext cx="5651157"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Bart believes that there is a lot of room for Data Science in the somewhat young industry that is craft beer, because of this he is both excited for change that will come with data, as well as the fact that he has the ability to jump in on the ground floor.</a:t>
            </a:r>
          </a:p>
          <a:p>
            <a:pPr marL="285750" indent="-285750">
              <a:buFont typeface="Arial" panose="020B0604020202020204" pitchFamily="34" charset="0"/>
              <a:buChar char="•"/>
            </a:pPr>
            <a:r>
              <a:rPr lang="en-US" dirty="0" smtClean="0"/>
              <a:t>Although Bart’s title is Chief Economist and has no obvious tie to either his background in Political Science or Data Science, he is excited for the somewhat openness of his role and his </a:t>
            </a:r>
            <a:r>
              <a:rPr lang="en-US" dirty="0" err="1" smtClean="0"/>
              <a:t>ablility</a:t>
            </a:r>
            <a:r>
              <a:rPr lang="en-US" dirty="0" smtClean="0"/>
              <a:t> to learn (mostly the Data Science side) while being on the job.</a:t>
            </a:r>
            <a:endParaRPr lang="en-US" dirty="0"/>
          </a:p>
        </p:txBody>
      </p:sp>
    </p:spTree>
    <p:extLst>
      <p:ext uri="{BB962C8B-B14F-4D97-AF65-F5344CB8AC3E}">
        <p14:creationId xmlns:p14="http://schemas.microsoft.com/office/powerpoint/2010/main" val="354357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professionalism</a:t>
            </a:r>
            <a:endParaRPr lang="en-US" dirty="0"/>
          </a:p>
        </p:txBody>
      </p:sp>
      <p:sp>
        <p:nvSpPr>
          <p:cNvPr id="4" name="TextBox 3"/>
          <p:cNvSpPr txBox="1"/>
          <p:nvPr/>
        </p:nvSpPr>
        <p:spPr>
          <a:xfrm>
            <a:off x="799070" y="2998573"/>
            <a:ext cx="6886833"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Bart is often working remotely for BA at various trade conferences, it is there where he gets a lot of data related  ideas, this requires him to be able to strike up a rapport with fellow BA members to identify questions and problems that they have, and try to identify way that data may be able to expose or solve the problems.</a:t>
            </a:r>
            <a:endParaRPr lang="en-US" dirty="0"/>
          </a:p>
        </p:txBody>
      </p:sp>
    </p:spTree>
    <p:extLst>
      <p:ext uri="{BB962C8B-B14F-4D97-AF65-F5344CB8AC3E}">
        <p14:creationId xmlns:p14="http://schemas.microsoft.com/office/powerpoint/2010/main" val="2847258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learned</a:t>
            </a:r>
            <a:endParaRPr lang="en-US" dirty="0"/>
          </a:p>
        </p:txBody>
      </p:sp>
      <p:sp>
        <p:nvSpPr>
          <p:cNvPr id="4" name="TextBox 3"/>
          <p:cNvSpPr txBox="1"/>
          <p:nvPr/>
        </p:nvSpPr>
        <p:spPr>
          <a:xfrm>
            <a:off x="1141413" y="2514600"/>
            <a:ext cx="8365052"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Although Data Science is currently a well sought after skill and position, there are still a lot of people that fall into the role that never would have expected to.</a:t>
            </a:r>
          </a:p>
          <a:p>
            <a:pPr marL="285750" indent="-285750">
              <a:buFont typeface="Arial" panose="020B0604020202020204" pitchFamily="34" charset="0"/>
              <a:buChar char="•"/>
            </a:pPr>
            <a:r>
              <a:rPr lang="en-US" dirty="0" smtClean="0"/>
              <a:t>Similar to the above for Bart it was kind of a surprise to be end up at a place like the Brewers Association, he never expected to be in the beer world when studying in Political Science.</a:t>
            </a:r>
          </a:p>
          <a:p>
            <a:pPr marL="742950" lvl="1" indent="-285750">
              <a:buFont typeface="Arial" panose="020B0604020202020204" pitchFamily="34" charset="0"/>
              <a:buChar char="•"/>
            </a:pPr>
            <a:r>
              <a:rPr lang="en-US" dirty="0" smtClean="0"/>
              <a:t>To his point every one should be open and willing to go in a different direction, you may end up loving it</a:t>
            </a:r>
            <a:endParaRPr lang="en-US" dirty="0"/>
          </a:p>
        </p:txBody>
      </p:sp>
    </p:spTree>
    <p:extLst>
      <p:ext uri="{BB962C8B-B14F-4D97-AF65-F5344CB8AC3E}">
        <p14:creationId xmlns:p14="http://schemas.microsoft.com/office/powerpoint/2010/main" val="3630567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the Flow of Information</a:t>
            </a:r>
            <a:endParaRPr lang="en-US" dirty="0"/>
          </a:p>
        </p:txBody>
      </p:sp>
      <p:sp>
        <p:nvSpPr>
          <p:cNvPr id="4" name="TextBox 3"/>
          <p:cNvSpPr txBox="1"/>
          <p:nvPr/>
        </p:nvSpPr>
        <p:spPr>
          <a:xfrm>
            <a:off x="1029730" y="2899720"/>
            <a:ext cx="9020432"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As mentioned in earlier slides, Bart never expected to be in a Data Science role, because of this, the training that he has is somewhat self-taught. For him the need for a new skill only arises when he realizes its needed, he believes that it is possible that this approach, although an exciting way to learn, could cause him to miss out on techniques that may be better suited to the task.</a:t>
            </a:r>
            <a:endParaRPr lang="en-US" dirty="0"/>
          </a:p>
        </p:txBody>
      </p:sp>
    </p:spTree>
    <p:extLst>
      <p:ext uri="{BB962C8B-B14F-4D97-AF65-F5344CB8AC3E}">
        <p14:creationId xmlns:p14="http://schemas.microsoft.com/office/powerpoint/2010/main" val="1518069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At The </a:t>
            </a:r>
            <a:r>
              <a:rPr lang="en-US" smtClean="0"/>
              <a:t>Brewers Association</a:t>
            </a:r>
            <a:endParaRPr lang="en-US"/>
          </a:p>
        </p:txBody>
      </p:sp>
      <p:sp>
        <p:nvSpPr>
          <p:cNvPr id="4" name="TextBox 3"/>
          <p:cNvSpPr txBox="1"/>
          <p:nvPr/>
        </p:nvSpPr>
        <p:spPr>
          <a:xfrm>
            <a:off x="1141414" y="2718486"/>
            <a:ext cx="9370068"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Bart wears many hats at BA, to him this is exciting as no two days are the same.</a:t>
            </a:r>
          </a:p>
          <a:p>
            <a:pPr marL="742950" lvl="1" indent="-285750">
              <a:buFont typeface="Arial" panose="020B0604020202020204" pitchFamily="34" charset="0"/>
              <a:buChar char="•"/>
            </a:pPr>
            <a:r>
              <a:rPr lang="en-US" dirty="0" smtClean="0"/>
              <a:t>This provides clarity as to why he has worked on so many Data Science related activities while having the title of Chief Economist</a:t>
            </a:r>
          </a:p>
          <a:p>
            <a:pPr marL="285750" indent="-285750">
              <a:buFont typeface="Arial" panose="020B0604020202020204" pitchFamily="34" charset="0"/>
              <a:buChar char="•"/>
            </a:pPr>
            <a:r>
              <a:rPr lang="en-US" dirty="0" smtClean="0"/>
              <a:t>It seems that the culture at BA is one where everyone pitches in regardless of there skill set, if there is a need for help every one is on board.</a:t>
            </a:r>
          </a:p>
          <a:p>
            <a:pPr marL="742950" lvl="1" indent="-285750">
              <a:buFont typeface="Arial" panose="020B0604020202020204" pitchFamily="34" charset="0"/>
              <a:buChar char="•"/>
            </a:pPr>
            <a:r>
              <a:rPr lang="en-US" dirty="0" smtClean="0"/>
              <a:t>This type of culture is exciting to me and would be interesting be a part of, but it is possible that some people would not enjoy this as they expect to only preform tasks within there role.</a:t>
            </a:r>
          </a:p>
          <a:p>
            <a:pPr marL="285750" indent="-285750">
              <a:buFont typeface="Arial" panose="020B0604020202020204" pitchFamily="34" charset="0"/>
              <a:buChar char="•"/>
            </a:pPr>
            <a:r>
              <a:rPr lang="en-US" dirty="0" smtClean="0"/>
              <a:t>Bart often mentions that the work I am doing as a part of my Capstone project is just “cream on top”, the company is very busy and likely would not have had the time to work  on it themselves, this makes it seem that there is a plethora of interesting projects that could be done as a Data Scientist at BA.</a:t>
            </a:r>
            <a:endParaRPr lang="en-US" dirty="0"/>
          </a:p>
        </p:txBody>
      </p:sp>
    </p:spTree>
    <p:extLst>
      <p:ext uri="{BB962C8B-B14F-4D97-AF65-F5344CB8AC3E}">
        <p14:creationId xmlns:p14="http://schemas.microsoft.com/office/powerpoint/2010/main" val="363413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36705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1194</TotalTime>
  <Words>1200</Words>
  <Application>Microsoft Office PowerPoint</Application>
  <PresentationFormat>Widescreen</PresentationFormat>
  <Paragraphs>58</Paragraphs>
  <Slides>11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Mesh</vt:lpstr>
      <vt:lpstr>Data Science Interview: Bart Watson, Chief Economist, The Brewers Association</vt:lpstr>
      <vt:lpstr>Bart Watson - Background</vt:lpstr>
      <vt:lpstr>The Brewers Association</vt:lpstr>
      <vt:lpstr>disposition </vt:lpstr>
      <vt:lpstr>professionalism</vt:lpstr>
      <vt:lpstr>What I learned</vt:lpstr>
      <vt:lpstr>Improving the Flow of Information</vt:lpstr>
      <vt:lpstr>Data Science At The Brewers Association</vt:lpstr>
      <vt:lpstr>Appendix</vt:lpstr>
      <vt:lpstr>Appendix – A Questions Asked</vt:lpstr>
      <vt:lpstr>Appendix – B Interview recording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Interview: Bart Watson, Chief Economist, Brewers Association</dc:title>
  <dc:creator>Spencer Swartz</dc:creator>
  <cp:lastModifiedBy>Spencer Swartz</cp:lastModifiedBy>
  <cp:revision>22</cp:revision>
  <dcterms:created xsi:type="dcterms:W3CDTF">2018-03-02T14:53:13Z</dcterms:created>
  <dcterms:modified xsi:type="dcterms:W3CDTF">2018-03-03T14:13:45Z</dcterms:modified>
</cp:coreProperties>
</file>